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6" r:id="rId3"/>
    <p:sldId id="258" r:id="rId4"/>
    <p:sldId id="259" r:id="rId5"/>
    <p:sldId id="261" r:id="rId6"/>
    <p:sldId id="262" r:id="rId7"/>
    <p:sldId id="263" r:id="rId8"/>
    <p:sldId id="265" r:id="rId9"/>
    <p:sldId id="257"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370" autoAdjust="0"/>
  </p:normalViewPr>
  <p:slideViewPr>
    <p:cSldViewPr snapToGrid="0">
      <p:cViewPr varScale="1">
        <p:scale>
          <a:sx n="110" d="100"/>
          <a:sy n="110" d="100"/>
        </p:scale>
        <p:origin x="63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7F76E-6AFF-41A7-ADF5-DB626E1E3431}"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741DF-5183-4005-84C7-11EC70DCE062}" type="slidenum">
              <a:rPr lang="en-US" smtClean="0"/>
              <a:t>‹#›</a:t>
            </a:fld>
            <a:endParaRPr lang="en-US"/>
          </a:p>
        </p:txBody>
      </p:sp>
    </p:spTree>
    <p:extLst>
      <p:ext uri="{BB962C8B-B14F-4D97-AF65-F5344CB8AC3E}">
        <p14:creationId xmlns:p14="http://schemas.microsoft.com/office/powerpoint/2010/main" val="313901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Firstly, we used a 1064 nm laser to go through a Faraday Isolator. This prevents any back scattering to go back into the laser using it’s heavy magnetic field. Next we fed the beam through a ½ wave plate in order to achieve the desired polarization. After we got the desired polarization we used a beam splitter to split the beam towards an </a:t>
            </a:r>
            <a:r>
              <a:rPr lang="en-US" dirty="0" err="1"/>
              <a:t>Acosto</a:t>
            </a:r>
            <a:r>
              <a:rPr lang="en-US" dirty="0"/>
              <a:t>-optic modulator (AOM). From here we chose the second order beam of the AOM to be reflected back into the beam splitter that well then go into the </a:t>
            </a:r>
            <a:r>
              <a:rPr lang="en-US" dirty="0" err="1"/>
              <a:t>Elecrto</a:t>
            </a:r>
            <a:r>
              <a:rPr lang="en-US" dirty="0"/>
              <a:t>-optic modulator (EOM).</a:t>
            </a:r>
          </a:p>
          <a:p>
            <a:endParaRPr lang="en-US" dirty="0"/>
          </a:p>
        </p:txBody>
      </p:sp>
      <p:sp>
        <p:nvSpPr>
          <p:cNvPr id="4" name="Slide Number Placeholder 3"/>
          <p:cNvSpPr>
            <a:spLocks noGrp="1"/>
          </p:cNvSpPr>
          <p:nvPr>
            <p:ph type="sldNum" sz="quarter" idx="10"/>
          </p:nvPr>
        </p:nvSpPr>
        <p:spPr/>
        <p:txBody>
          <a:bodyPr/>
          <a:lstStyle/>
          <a:p>
            <a:fld id="{E2E741DF-5183-4005-84C7-11EC70DCE062}" type="slidenum">
              <a:rPr lang="en-US" smtClean="0"/>
              <a:t>1</a:t>
            </a:fld>
            <a:endParaRPr lang="en-US"/>
          </a:p>
        </p:txBody>
      </p:sp>
    </p:spTree>
    <p:extLst>
      <p:ext uri="{BB962C8B-B14F-4D97-AF65-F5344CB8AC3E}">
        <p14:creationId xmlns:p14="http://schemas.microsoft.com/office/powerpoint/2010/main" val="45093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Firstly, we used a 1064 nm laser to go through a Faraday Isolator. This prevents any back scattering to go back into the laser using it’s heavy magnetic field. Next we fed the beam through a ½ wave plate in order to achieve the desired polarization. After we got the desired polarization we used a beam splitter to split the beam towards an </a:t>
            </a:r>
            <a:r>
              <a:rPr lang="en-US" dirty="0" err="1"/>
              <a:t>Acosto</a:t>
            </a:r>
            <a:r>
              <a:rPr lang="en-US" dirty="0"/>
              <a:t>-optic modulator (AOM). From here we chose the second order beam of the AOM to be reflected back into the beam splitter that well then go into the </a:t>
            </a:r>
            <a:r>
              <a:rPr lang="en-US" dirty="0" err="1"/>
              <a:t>Elecrto</a:t>
            </a:r>
            <a:r>
              <a:rPr lang="en-US" dirty="0"/>
              <a:t>-optic modulator (EOM).</a:t>
            </a:r>
          </a:p>
          <a:p>
            <a:endParaRPr lang="en-US" dirty="0"/>
          </a:p>
        </p:txBody>
      </p:sp>
      <p:sp>
        <p:nvSpPr>
          <p:cNvPr id="4" name="Slide Number Placeholder 3"/>
          <p:cNvSpPr>
            <a:spLocks noGrp="1"/>
          </p:cNvSpPr>
          <p:nvPr>
            <p:ph type="sldNum" sz="quarter" idx="10"/>
          </p:nvPr>
        </p:nvSpPr>
        <p:spPr/>
        <p:txBody>
          <a:bodyPr/>
          <a:lstStyle/>
          <a:p>
            <a:fld id="{E2E741DF-5183-4005-84C7-11EC70DCE062}" type="slidenum">
              <a:rPr lang="en-US" smtClean="0"/>
              <a:t>3</a:t>
            </a:fld>
            <a:endParaRPr lang="en-US"/>
          </a:p>
        </p:txBody>
      </p:sp>
    </p:spTree>
    <p:extLst>
      <p:ext uri="{BB962C8B-B14F-4D97-AF65-F5344CB8AC3E}">
        <p14:creationId xmlns:p14="http://schemas.microsoft.com/office/powerpoint/2010/main" val="214198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general an AOM is used to Bragg Diffract a laser  into higher orders, so that lower noise levels can be achieved. An AOM uses a piezoelectric transducer to create </a:t>
            </a:r>
            <a:r>
              <a:rPr lang="en-US" dirty="0" err="1"/>
              <a:t>soundwaves</a:t>
            </a:r>
            <a:r>
              <a:rPr lang="en-US" dirty="0"/>
              <a:t> in some medium to shift the frequency of light. In general and AOM can get upwards of 90% deflected into the next highest order. </a:t>
            </a:r>
          </a:p>
          <a:p>
            <a:pPr marL="0" indent="0">
              <a:buNone/>
            </a:pPr>
            <a:endParaRPr lang="en-US" dirty="0"/>
          </a:p>
          <a:p>
            <a:pPr marL="0" indent="0">
              <a:buNone/>
            </a:pPr>
            <a:r>
              <a:rPr lang="en-US" dirty="0"/>
              <a:t>In my lab I was able to get  ~87.74% of the light into the second order. We used a </a:t>
            </a:r>
            <a:r>
              <a:rPr lang="en-US" b="1" dirty="0" err="1">
                <a:solidFill>
                  <a:srgbClr val="FF0000"/>
                </a:solidFill>
              </a:rPr>
              <a:t>asdfjksdajfkjasdfk</a:t>
            </a:r>
            <a:r>
              <a:rPr lang="en-US" b="1" dirty="0">
                <a:solidFill>
                  <a:srgbClr val="FF0000"/>
                </a:solidFill>
              </a:rPr>
              <a:t> </a:t>
            </a:r>
            <a:r>
              <a:rPr lang="en-US" dirty="0"/>
              <a:t>amplifier to drive the AOM.</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2E741DF-5183-4005-84C7-11EC70DCE062}" type="slidenum">
              <a:rPr lang="en-US" smtClean="0"/>
              <a:t>4</a:t>
            </a:fld>
            <a:endParaRPr lang="en-US"/>
          </a:p>
        </p:txBody>
      </p:sp>
    </p:spTree>
    <p:extLst>
      <p:ext uri="{BB962C8B-B14F-4D97-AF65-F5344CB8AC3E}">
        <p14:creationId xmlns:p14="http://schemas.microsoft.com/office/powerpoint/2010/main" val="139752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Getting the laser into the AOM requires us to create a ‘telescope’ in order to move the waist into the desired position. A telescope is a set of lenses that adjusts the beams profile to match a desired waist and radius of curvature. This is the general process :</a:t>
            </a:r>
          </a:p>
          <a:p>
            <a:endParaRPr lang="en-US" dirty="0"/>
          </a:p>
        </p:txBody>
      </p:sp>
      <p:sp>
        <p:nvSpPr>
          <p:cNvPr id="4" name="Slide Number Placeholder 3"/>
          <p:cNvSpPr>
            <a:spLocks noGrp="1"/>
          </p:cNvSpPr>
          <p:nvPr>
            <p:ph type="sldNum" sz="quarter" idx="10"/>
          </p:nvPr>
        </p:nvSpPr>
        <p:spPr/>
        <p:txBody>
          <a:bodyPr/>
          <a:lstStyle/>
          <a:p>
            <a:fld id="{E2E741DF-5183-4005-84C7-11EC70DCE062}" type="slidenum">
              <a:rPr lang="en-US" smtClean="0"/>
              <a:t>5</a:t>
            </a:fld>
            <a:endParaRPr lang="en-US"/>
          </a:p>
        </p:txBody>
      </p:sp>
    </p:spTree>
    <p:extLst>
      <p:ext uri="{BB962C8B-B14F-4D97-AF65-F5344CB8AC3E}">
        <p14:creationId xmlns:p14="http://schemas.microsoft.com/office/powerpoint/2010/main" val="382739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project has recently gotten me interested in Cavity Dynamics. I will soon start to model how scattering from outside materials effect cavities. I will model a cavity with a </a:t>
            </a:r>
            <a:r>
              <a:rPr lang="en-US" b="1" dirty="0" err="1">
                <a:solidFill>
                  <a:srgbClr val="FF0000"/>
                </a:solidFill>
              </a:rPr>
              <a:t>adklfadjfjsf</a:t>
            </a:r>
            <a:r>
              <a:rPr lang="en-US" dirty="0"/>
              <a:t> placed on a mirror as well as simulating a </a:t>
            </a:r>
            <a:r>
              <a:rPr lang="en-US" b="1" dirty="0" err="1">
                <a:solidFill>
                  <a:srgbClr val="FF0000"/>
                </a:solidFill>
              </a:rPr>
              <a:t>adasdfasfdasf</a:t>
            </a:r>
            <a:r>
              <a:rPr lang="en-US" dirty="0"/>
              <a:t> falling through a cavity and passing through the beam.</a:t>
            </a:r>
          </a:p>
          <a:p>
            <a:endParaRPr lang="en-US" dirty="0"/>
          </a:p>
        </p:txBody>
      </p:sp>
      <p:sp>
        <p:nvSpPr>
          <p:cNvPr id="4" name="Slide Number Placeholder 3"/>
          <p:cNvSpPr>
            <a:spLocks noGrp="1"/>
          </p:cNvSpPr>
          <p:nvPr>
            <p:ph type="sldNum" sz="quarter" idx="10"/>
          </p:nvPr>
        </p:nvSpPr>
        <p:spPr/>
        <p:txBody>
          <a:bodyPr/>
          <a:lstStyle/>
          <a:p>
            <a:fld id="{E2E741DF-5183-4005-84C7-11EC70DCE062}" type="slidenum">
              <a:rPr lang="en-US" smtClean="0"/>
              <a:t>6</a:t>
            </a:fld>
            <a:endParaRPr lang="en-US"/>
          </a:p>
        </p:txBody>
      </p:sp>
    </p:spTree>
    <p:extLst>
      <p:ext uri="{BB962C8B-B14F-4D97-AF65-F5344CB8AC3E}">
        <p14:creationId xmlns:p14="http://schemas.microsoft.com/office/powerpoint/2010/main" val="349947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741DF-5183-4005-84C7-11EC70DCE062}" type="slidenum">
              <a:rPr lang="en-US" smtClean="0"/>
              <a:t>10</a:t>
            </a:fld>
            <a:endParaRPr lang="en-US"/>
          </a:p>
        </p:txBody>
      </p:sp>
    </p:spTree>
    <p:extLst>
      <p:ext uri="{BB962C8B-B14F-4D97-AF65-F5344CB8AC3E}">
        <p14:creationId xmlns:p14="http://schemas.microsoft.com/office/powerpoint/2010/main" val="1034548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Laser Frequency Stabilization</a:t>
            </a:r>
          </a:p>
        </p:txBody>
      </p:sp>
      <p:sp>
        <p:nvSpPr>
          <p:cNvPr id="3" name="Subtitle 2"/>
          <p:cNvSpPr>
            <a:spLocks noGrp="1"/>
          </p:cNvSpPr>
          <p:nvPr>
            <p:ph type="subTitle" idx="1"/>
          </p:nvPr>
        </p:nvSpPr>
        <p:spPr/>
        <p:txBody>
          <a:bodyPr/>
          <a:lstStyle/>
          <a:p>
            <a:pPr algn="ctr"/>
            <a:r>
              <a:rPr lang="en-US" dirty="0"/>
              <a:t>Rob Mullins , Dr. </a:t>
            </a:r>
            <a:r>
              <a:rPr lang="en-US" dirty="0" err="1"/>
              <a:t>Andri</a:t>
            </a:r>
            <a:r>
              <a:rPr lang="en-US" dirty="0"/>
              <a:t> </a:t>
            </a:r>
            <a:r>
              <a:rPr lang="en-US" dirty="0" err="1"/>
              <a:t>Gretarsson</a:t>
            </a:r>
            <a:r>
              <a:rPr lang="en-US" dirty="0"/>
              <a:t> &amp; Elizabeth </a:t>
            </a:r>
            <a:r>
              <a:rPr lang="en-US" dirty="0" err="1"/>
              <a:t>Gretarsson</a:t>
            </a:r>
            <a:endParaRPr lang="en-US" dirty="0"/>
          </a:p>
        </p:txBody>
      </p:sp>
      <p:pic>
        <p:nvPicPr>
          <p:cNvPr id="1028" name="Picture 4" descr="Image result for embry Ri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2" y="4245032"/>
            <a:ext cx="1080943" cy="10809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URI Ignite"/>
          <p:cNvSpPr>
            <a:spLocks noChangeAspect="1" noChangeArrowheads="1"/>
          </p:cNvSpPr>
          <p:nvPr/>
        </p:nvSpPr>
        <p:spPr bwMode="auto">
          <a:xfrm>
            <a:off x="93230"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URI Ign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0" y="2964659"/>
            <a:ext cx="1101725" cy="1101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rizona nasa space gr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12" y="1576315"/>
            <a:ext cx="1174461" cy="12096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rizona nasa space g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20" y="858117"/>
            <a:ext cx="3377334" cy="53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1174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cavity</a:t>
            </a:r>
          </a:p>
        </p:txBody>
      </p:sp>
      <p:sp>
        <p:nvSpPr>
          <p:cNvPr id="3" name="Content Placeholder 2"/>
          <p:cNvSpPr>
            <a:spLocks noGrp="1"/>
          </p:cNvSpPr>
          <p:nvPr>
            <p:ph idx="1"/>
          </p:nvPr>
        </p:nvSpPr>
        <p:spPr>
          <a:xfrm>
            <a:off x="685800" y="1965121"/>
            <a:ext cx="10131425" cy="2394183"/>
          </a:xfrm>
        </p:spPr>
        <p:txBody>
          <a:bodyPr>
            <a:noAutofit/>
          </a:bodyPr>
          <a:lstStyle/>
          <a:p>
            <a:pPr marL="0" indent="0">
              <a:buNone/>
            </a:pPr>
            <a:r>
              <a:rPr lang="en-US" dirty="0"/>
              <a:t>In order to properly propagate the laser into the cavity we must ‘mode match’ the laser into the cavity. This means adjust the characteristic profile of the laser to match what it should look like while in the laser. This is generally done using the telescoping method. Once this is done we can start to get side bands by using a function generator to forcibly drive the piezoelectric plate on the end of the cavity mirror forcing the cavity to run through different modes.</a:t>
            </a:r>
          </a:p>
          <a:p>
            <a:pPr marL="0" indent="0">
              <a:buNone/>
            </a:pPr>
            <a:endParaRPr lang="en-US" dirty="0"/>
          </a:p>
          <a:p>
            <a:pPr marL="0" indent="0">
              <a:buNone/>
            </a:pPr>
            <a:r>
              <a:rPr lang="en-US" dirty="0"/>
              <a:t>The cavity will produce a laser along with a reflected beam and side bands. These side bands and reflected beam will send a beat frequency to the photodiode where the power of the signal is measured.[Once the side bands are achieved we can control the length of the cavity in order to create the TEM00 mode from resonance. [2] </a:t>
            </a:r>
          </a:p>
        </p:txBody>
      </p:sp>
      <p:pic>
        <p:nvPicPr>
          <p:cNvPr id="5" name="Picture 4"/>
          <p:cNvPicPr>
            <a:picLocks noChangeAspect="1"/>
          </p:cNvPicPr>
          <p:nvPr/>
        </p:nvPicPr>
        <p:blipFill>
          <a:blip r:embed="rId3"/>
          <a:stretch>
            <a:fillRect/>
          </a:stretch>
        </p:blipFill>
        <p:spPr>
          <a:xfrm>
            <a:off x="685800" y="4954859"/>
            <a:ext cx="5681647" cy="151993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6451134" y="4999839"/>
                <a:ext cx="4672668" cy="646331"/>
              </a:xfrm>
              <a:prstGeom prst="rect">
                <a:avLst/>
              </a:prstGeom>
              <a:noFill/>
            </p:spPr>
            <p:txBody>
              <a:bodyPr wrap="square" rtlCol="0">
                <a:spAutoFit/>
              </a:bodyPr>
              <a:lstStyle/>
              <a:p>
                <a:r>
                  <a:rPr lang="en-US" dirty="0"/>
                  <a:t>By mixing the signal with an oscillator we will obtain an error signal  where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r>
                  <a:rPr lang="en-US"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6451134" y="4999839"/>
                <a:ext cx="4672668" cy="646331"/>
              </a:xfrm>
              <a:prstGeom prst="rect">
                <a:avLst/>
              </a:prstGeom>
              <a:blipFill>
                <a:blip r:embed="rId4"/>
                <a:stretch>
                  <a:fillRect l="-1043"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08176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sz="2800" dirty="0"/>
              <a:t>How does a feed back loop help stabilize a laser?</a:t>
            </a:r>
          </a:p>
          <a:p>
            <a:r>
              <a:rPr lang="en-US" sz="2800" dirty="0"/>
              <a:t>How does this help?</a:t>
            </a:r>
          </a:p>
          <a:p>
            <a:r>
              <a:rPr lang="en-US" sz="2800" dirty="0"/>
              <a:t>What can we do once I am done? </a:t>
            </a:r>
          </a:p>
          <a:p>
            <a:r>
              <a:rPr lang="en-US" sz="2800" dirty="0"/>
              <a:t>What does this look like?</a:t>
            </a:r>
          </a:p>
          <a:p>
            <a:endParaRPr lang="en-US" dirty="0"/>
          </a:p>
        </p:txBody>
      </p:sp>
    </p:spTree>
    <p:extLst>
      <p:ext uri="{BB962C8B-B14F-4D97-AF65-F5344CB8AC3E}">
        <p14:creationId xmlns:p14="http://schemas.microsoft.com/office/powerpoint/2010/main" val="264991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14446" y="966088"/>
            <a:ext cx="10131425" cy="1456267"/>
          </a:xfrm>
        </p:spPr>
        <p:txBody>
          <a:bodyPr/>
          <a:lstStyle/>
          <a:p>
            <a:r>
              <a:rPr lang="en-US" dirty="0"/>
              <a:t>Initial Setup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137" y="102862"/>
            <a:ext cx="9135477" cy="6668089"/>
          </a:xfrm>
          <a:prstGeom prst="rect">
            <a:avLst/>
          </a:prstGeom>
        </p:spPr>
      </p:pic>
      <p:cxnSp>
        <p:nvCxnSpPr>
          <p:cNvPr id="5" name="Straight Arrow Connector 4"/>
          <p:cNvCxnSpPr/>
          <p:nvPr/>
        </p:nvCxnSpPr>
        <p:spPr>
          <a:xfrm flipH="1" flipV="1">
            <a:off x="7197969" y="515815"/>
            <a:ext cx="1699846" cy="1172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97969" y="527538"/>
            <a:ext cx="293077" cy="83233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494584" y="1371600"/>
            <a:ext cx="849923" cy="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20308" y="1453662"/>
            <a:ext cx="1238109"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067908" y="1453662"/>
            <a:ext cx="23446" cy="138332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7052194" y="2693883"/>
            <a:ext cx="7033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lang="en-US" b="1" dirty="0">
                <a:solidFill>
                  <a:schemeClr val="bg1"/>
                </a:solidFill>
              </a:rPr>
              <a:t>AOM</a:t>
            </a:r>
          </a:p>
        </p:txBody>
      </p:sp>
      <p:cxnSp>
        <p:nvCxnSpPr>
          <p:cNvPr id="26" name="Straight Arrow Connector 25"/>
          <p:cNvCxnSpPr/>
          <p:nvPr/>
        </p:nvCxnSpPr>
        <p:spPr>
          <a:xfrm>
            <a:off x="7609803" y="2875525"/>
            <a:ext cx="867561" cy="24281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609803" y="2696308"/>
            <a:ext cx="867561" cy="17921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609803" y="2520462"/>
            <a:ext cx="748751" cy="355063"/>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220308" y="2836985"/>
            <a:ext cx="2977661" cy="46196"/>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649309" y="2852051"/>
            <a:ext cx="2983522" cy="31130"/>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738338" y="2970005"/>
            <a:ext cx="35170" cy="2844641"/>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261231" y="5814646"/>
            <a:ext cx="1462915" cy="7546"/>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21424363">
            <a:off x="2473569" y="2785916"/>
            <a:ext cx="902677" cy="5199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ysClr val="windowText" lastClr="000000"/>
                </a:solidFill>
              </a:rPr>
              <a:t>EOM</a:t>
            </a:r>
          </a:p>
        </p:txBody>
      </p:sp>
      <p:sp>
        <p:nvSpPr>
          <p:cNvPr id="56" name="Rectangle 55"/>
          <p:cNvSpPr/>
          <p:nvPr/>
        </p:nvSpPr>
        <p:spPr>
          <a:xfrm rot="21417323">
            <a:off x="4555739" y="4829908"/>
            <a:ext cx="1575429" cy="4806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ysClr val="windowText" lastClr="000000"/>
                </a:solidFill>
              </a:rPr>
              <a:t>Cavity</a:t>
            </a:r>
          </a:p>
        </p:txBody>
      </p:sp>
    </p:spTree>
    <p:extLst>
      <p:ext uri="{BB962C8B-B14F-4D97-AF65-F5344CB8AC3E}">
        <p14:creationId xmlns:p14="http://schemas.microsoft.com/office/powerpoint/2010/main" val="110105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76" y="158642"/>
            <a:ext cx="5492261" cy="1456267"/>
          </a:xfrm>
        </p:spPr>
        <p:txBody>
          <a:bodyPr/>
          <a:lstStyle/>
          <a:p>
            <a:r>
              <a:rPr lang="en-US" dirty="0" err="1"/>
              <a:t>Acusto</a:t>
            </a:r>
            <a:r>
              <a:rPr lang="en-US" dirty="0"/>
              <a:t>-Optic Modulator</a:t>
            </a:r>
          </a:p>
        </p:txBody>
      </p:sp>
      <p:pic>
        <p:nvPicPr>
          <p:cNvPr id="1026" name="Picture 2" descr="acousto-optic mod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569" y="3494214"/>
            <a:ext cx="5641653" cy="2606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75483" y="6195768"/>
            <a:ext cx="3790039" cy="646331"/>
          </a:xfrm>
          <a:prstGeom prst="rect">
            <a:avLst/>
          </a:prstGeom>
          <a:noFill/>
        </p:spPr>
        <p:txBody>
          <a:bodyPr wrap="square" rtlCol="0">
            <a:spAutoFit/>
          </a:bodyPr>
          <a:lstStyle/>
          <a:p>
            <a:r>
              <a:rPr lang="en-US" dirty="0"/>
              <a:t>Here is a diagram of a non-resonant AOM. [3]</a:t>
            </a:r>
          </a:p>
        </p:txBody>
      </p:sp>
      <p:pic>
        <p:nvPicPr>
          <p:cNvPr id="2050" name="Picture 2" descr="Image result for Acousto optic modul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57" y="1970314"/>
            <a:ext cx="4762500" cy="2343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557357" y="4599709"/>
                <a:ext cx="4762500" cy="889924"/>
              </a:xfrm>
              <a:prstGeom prst="rect">
                <a:avLst/>
              </a:prstGeom>
              <a:noFill/>
            </p:spPr>
            <p:txBody>
              <a:bodyPr wrap="square" rtlCol="0">
                <a:spAutoFit/>
              </a:bodyPr>
              <a:lstStyle/>
              <a:p>
                <a:r>
                  <a:rPr lang="en-US" dirty="0"/>
                  <a:t>Higher order modes described by:</a:t>
                </a:r>
              </a:p>
              <a:p>
                <a:pPr/>
                <a14:m>
                  <m:oMathPara xmlns:m="http://schemas.openxmlformats.org/officeDocument/2006/math">
                    <m:oMathParaPr>
                      <m:jc m:val="centerGroup"/>
                    </m:oMathParaPr>
                    <m:oMath xmlns:m="http://schemas.openxmlformats.org/officeDocument/2006/math">
                      <m:r>
                        <a:rPr lang="en-US" b="0" i="1" smtClean="0">
                          <a:latin typeface="Cambria Math"/>
                        </a:rPr>
                        <m:t>𝑆𝑖𝑛</m:t>
                      </m:r>
                      <m:d>
                        <m:dPr>
                          <m:ctrlPr>
                            <a:rPr lang="en-US" b="0" i="1" smtClean="0">
                              <a:latin typeface="Cambria Math" panose="02040503050406030204" pitchFamily="18" charset="0"/>
                            </a:rPr>
                          </m:ctrlPr>
                        </m:dPr>
                        <m:e>
                          <m:r>
                            <a:rPr lang="en-US" b="0" i="1" smtClean="0">
                              <a:latin typeface="Cambria Math"/>
                              <a:ea typeface="Cambria Math"/>
                            </a:rPr>
                            <m:t>𝜃</m:t>
                          </m:r>
                        </m:e>
                      </m:d>
                      <m:r>
                        <a:rPr lang="en-US" b="0" i="1"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𝑚</m:t>
                          </m:r>
                          <m:r>
                            <m:rPr>
                              <m:nor/>
                            </m:rPr>
                            <a:rPr lang="el-GR"/>
                            <m:t>λ</m:t>
                          </m:r>
                        </m:num>
                        <m:den>
                          <m:r>
                            <a:rPr lang="en-US" b="0" i="1" smtClean="0">
                              <a:latin typeface="Cambria Math"/>
                              <a:ea typeface="Cambria Math"/>
                            </a:rPr>
                            <m:t>2</m:t>
                          </m:r>
                          <m:r>
                            <a:rPr lang="en-US" b="0" i="1" smtClean="0">
                              <a:latin typeface="Cambria Math"/>
                              <a:ea typeface="Cambria Math"/>
                            </a:rPr>
                            <m:t>𝑛</m:t>
                          </m:r>
                          <m:r>
                            <m:rPr>
                              <m:nor/>
                            </m:rPr>
                            <a:rPr lang="el-GR"/>
                            <m:t>Λ</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57357" y="4599709"/>
                <a:ext cx="4762500" cy="889924"/>
              </a:xfrm>
              <a:prstGeom prst="rect">
                <a:avLst/>
              </a:prstGeom>
              <a:blipFill rotWithShape="1">
                <a:blip r:embed="rId5"/>
                <a:stretch>
                  <a:fillRect l="-1023" t="-3425"/>
                </a:stretch>
              </a:blipFill>
            </p:spPr>
            <p:txBody>
              <a:bodyPr/>
              <a:lstStyle/>
              <a:p>
                <a:r>
                  <a:rPr lang="en-US">
                    <a:noFill/>
                  </a:rPr>
                  <a:t> </a:t>
                </a:r>
              </a:p>
            </p:txBody>
          </p:sp>
        </mc:Fallback>
      </mc:AlternateContent>
      <p:pic>
        <p:nvPicPr>
          <p:cNvPr id="2052" name="Picture 4" descr="Image result for laser bragg diffraction A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3022" y="158642"/>
            <a:ext cx="4762500" cy="3171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4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36851" y="797170"/>
            <a:ext cx="6522702" cy="2509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25103" y="-192343"/>
            <a:ext cx="6162608" cy="1229563"/>
          </a:xfrm>
        </p:spPr>
        <p:txBody>
          <a:bodyPr/>
          <a:lstStyle/>
          <a:p>
            <a:r>
              <a:rPr lang="en-US" dirty="0"/>
              <a:t>Lasing through the AOM</a:t>
            </a:r>
          </a:p>
        </p:txBody>
      </p:sp>
      <p:pic>
        <p:nvPicPr>
          <p:cNvPr id="6" name="Picture 5"/>
          <p:cNvPicPr>
            <a:picLocks noChangeAspect="1"/>
          </p:cNvPicPr>
          <p:nvPr/>
        </p:nvPicPr>
        <p:blipFill>
          <a:blip r:embed="rId3"/>
          <a:stretch>
            <a:fillRect/>
          </a:stretch>
        </p:blipFill>
        <p:spPr>
          <a:xfrm>
            <a:off x="248600" y="3476630"/>
            <a:ext cx="6699205" cy="302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8" name="TextBox 7"/>
              <p:cNvSpPr txBox="1"/>
              <p:nvPr/>
            </p:nvSpPr>
            <p:spPr>
              <a:xfrm>
                <a:off x="7959681" y="945422"/>
                <a:ext cx="3268681" cy="54963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1,2</m:t>
                                  </m:r>
                                </m:sub>
                              </m:sSub>
                            </m:den>
                          </m:f>
                        </m:num>
                        <m:den>
                          <m:r>
                            <a:rPr lang="en-US" b="0" i="1" smtClean="0">
                              <a:latin typeface="Cambria Math" panose="02040503050406030204" pitchFamily="18" charset="0"/>
                            </a:rPr>
                            <m:t>𝐿</m:t>
                          </m:r>
                        </m:den>
                      </m:f>
                    </m:oMath>
                  </m:oMathPara>
                </a14:m>
                <a:endParaRPr lang="en-US" dirty="0"/>
              </a:p>
              <a:p>
                <a:endParaRPr lang="en-US" dirty="0"/>
              </a:p>
              <a:p>
                <a:r>
                  <a:rPr lang="en-US" dirty="0"/>
                  <a:t>Where,</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m:rPr>
                                      <m:nor/>
                                    </m:rPr>
                                    <a:rPr lang="el-GR"/>
                                    <m:t>λ</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2</m:t>
                                  </m:r>
                                </m:sup>
                              </m:sSubSup>
                            </m:den>
                          </m:f>
                        </m:e>
                      </m:ra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nor/>
                                    </m:rPr>
                                    <a:rPr lang="el-GR"/>
                                    <m:t>λ</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rPr>
                                    <m:t>2</m:t>
                                  </m:r>
                                </m:sup>
                              </m:sSubSup>
                            </m:den>
                          </m:f>
                        </m:e>
                      </m:rad>
                    </m:oMath>
                  </m:oMathPara>
                </a14:m>
                <a:endParaRPr lang="en-US" dirty="0"/>
              </a:p>
              <a:p>
                <a:endParaRPr lang="en-US" dirty="0"/>
              </a:p>
              <a:p>
                <a:r>
                  <a:rPr lang="en-US" dirty="0"/>
                  <a:t>and ‘L’ is the  length of the telescope, R is the radius of curvature of the lens, ‘a’ is the distance from the beam splitter to the first lens, ‘b’ is the distance from the second lens to the AOM,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ea typeface="Cambria Math" panose="02040503050406030204" pitchFamily="18" charset="0"/>
                          </a:rPr>
                          <m:t>°</m:t>
                        </m:r>
                      </m:sub>
                    </m:sSub>
                  </m:oMath>
                </a14:m>
                <a:r>
                  <a:rPr lang="en-US" dirty="0"/>
                  <a:t>’ is the beams waist. </a:t>
                </a:r>
              </a:p>
            </p:txBody>
          </p:sp>
        </mc:Choice>
        <mc:Fallback xmlns="">
          <p:sp>
            <p:nvSpPr>
              <p:cNvPr id="8" name="TextBox 7"/>
              <p:cNvSpPr txBox="1">
                <a:spLocks noRot="1" noChangeAspect="1" noMove="1" noResize="1" noEditPoints="1" noAdjustHandles="1" noChangeArrowheads="1" noChangeShapeType="1" noTextEdit="1"/>
              </p:cNvSpPr>
              <p:nvPr/>
            </p:nvSpPr>
            <p:spPr>
              <a:xfrm>
                <a:off x="7959681" y="945422"/>
                <a:ext cx="3268681" cy="5496376"/>
              </a:xfrm>
              <a:prstGeom prst="rect">
                <a:avLst/>
              </a:prstGeom>
              <a:blipFill rotWithShape="0">
                <a:blip r:embed="rId4"/>
                <a:stretch>
                  <a:fillRect l="-4478" r="-2985" b="-1663"/>
                </a:stretch>
              </a:blipFill>
            </p:spPr>
            <p:txBody>
              <a:bodyPr/>
              <a:lstStyle/>
              <a:p>
                <a:r>
                  <a:rPr lang="en-US">
                    <a:noFill/>
                  </a:rPr>
                  <a:t> </a:t>
                </a:r>
              </a:p>
            </p:txBody>
          </p:sp>
        </mc:Fallback>
      </mc:AlternateContent>
      <p:sp>
        <p:nvSpPr>
          <p:cNvPr id="5" name="Oval 4"/>
          <p:cNvSpPr/>
          <p:nvPr/>
        </p:nvSpPr>
        <p:spPr>
          <a:xfrm>
            <a:off x="2602524" y="1801090"/>
            <a:ext cx="45719" cy="7342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12620" y="1801089"/>
            <a:ext cx="45719" cy="7342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15289" y="2437789"/>
            <a:ext cx="1787236" cy="195182"/>
          </a:xfrm>
          <a:custGeom>
            <a:avLst/>
            <a:gdLst>
              <a:gd name="connsiteX0" fmla="*/ 0 w 665018"/>
              <a:gd name="connsiteY0" fmla="*/ 195182 h 195182"/>
              <a:gd name="connsiteX1" fmla="*/ 290945 w 665018"/>
              <a:gd name="connsiteY1" fmla="*/ 1218 h 195182"/>
              <a:gd name="connsiteX2" fmla="*/ 665018 w 665018"/>
              <a:gd name="connsiteY2" fmla="*/ 112054 h 195182"/>
            </a:gdLst>
            <a:ahLst/>
            <a:cxnLst>
              <a:cxn ang="0">
                <a:pos x="connsiteX0" y="connsiteY0"/>
              </a:cxn>
              <a:cxn ang="0">
                <a:pos x="connsiteX1" y="connsiteY1"/>
              </a:cxn>
              <a:cxn ang="0">
                <a:pos x="connsiteX2" y="connsiteY2"/>
              </a:cxn>
            </a:cxnLst>
            <a:rect l="l" t="t" r="r" b="b"/>
            <a:pathLst>
              <a:path w="665018" h="195182">
                <a:moveTo>
                  <a:pt x="0" y="195182"/>
                </a:moveTo>
                <a:cubicBezTo>
                  <a:pt x="90054" y="105127"/>
                  <a:pt x="180109" y="15073"/>
                  <a:pt x="290945" y="1218"/>
                </a:cubicBezTo>
                <a:cubicBezTo>
                  <a:pt x="401781" y="-12637"/>
                  <a:pt x="598054" y="95890"/>
                  <a:pt x="665018" y="112054"/>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15288" y="1771120"/>
            <a:ext cx="1787236" cy="194716"/>
          </a:xfrm>
          <a:custGeom>
            <a:avLst/>
            <a:gdLst>
              <a:gd name="connsiteX0" fmla="*/ 0 w 595746"/>
              <a:gd name="connsiteY0" fmla="*/ 0 h 139298"/>
              <a:gd name="connsiteX1" fmla="*/ 263237 w 595746"/>
              <a:gd name="connsiteY1" fmla="*/ 138545 h 139298"/>
              <a:gd name="connsiteX2" fmla="*/ 595746 w 595746"/>
              <a:gd name="connsiteY2" fmla="*/ 55418 h 139298"/>
            </a:gdLst>
            <a:ahLst/>
            <a:cxnLst>
              <a:cxn ang="0">
                <a:pos x="connsiteX0" y="connsiteY0"/>
              </a:cxn>
              <a:cxn ang="0">
                <a:pos x="connsiteX1" y="connsiteY1"/>
              </a:cxn>
              <a:cxn ang="0">
                <a:pos x="connsiteX2" y="connsiteY2"/>
              </a:cxn>
            </a:cxnLst>
            <a:rect l="l" t="t" r="r" b="b"/>
            <a:pathLst>
              <a:path w="595746" h="139298">
                <a:moveTo>
                  <a:pt x="0" y="0"/>
                </a:moveTo>
                <a:cubicBezTo>
                  <a:pt x="81973" y="64654"/>
                  <a:pt x="163946" y="129309"/>
                  <a:pt x="263237" y="138545"/>
                </a:cubicBezTo>
                <a:cubicBezTo>
                  <a:pt x="362528" y="147781"/>
                  <a:pt x="519546" y="69272"/>
                  <a:pt x="595746" y="5541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17188">
            <a:off x="4447428" y="1918851"/>
            <a:ext cx="1787236" cy="194716"/>
          </a:xfrm>
          <a:custGeom>
            <a:avLst/>
            <a:gdLst>
              <a:gd name="connsiteX0" fmla="*/ 0 w 595746"/>
              <a:gd name="connsiteY0" fmla="*/ 0 h 139298"/>
              <a:gd name="connsiteX1" fmla="*/ 263237 w 595746"/>
              <a:gd name="connsiteY1" fmla="*/ 138545 h 139298"/>
              <a:gd name="connsiteX2" fmla="*/ 595746 w 595746"/>
              <a:gd name="connsiteY2" fmla="*/ 55418 h 139298"/>
            </a:gdLst>
            <a:ahLst/>
            <a:cxnLst>
              <a:cxn ang="0">
                <a:pos x="connsiteX0" y="connsiteY0"/>
              </a:cxn>
              <a:cxn ang="0">
                <a:pos x="connsiteX1" y="connsiteY1"/>
              </a:cxn>
              <a:cxn ang="0">
                <a:pos x="connsiteX2" y="connsiteY2"/>
              </a:cxn>
            </a:cxnLst>
            <a:rect l="l" t="t" r="r" b="b"/>
            <a:pathLst>
              <a:path w="595746" h="139298">
                <a:moveTo>
                  <a:pt x="0" y="0"/>
                </a:moveTo>
                <a:cubicBezTo>
                  <a:pt x="81973" y="64654"/>
                  <a:pt x="163946" y="129309"/>
                  <a:pt x="263237" y="138545"/>
                </a:cubicBezTo>
                <a:cubicBezTo>
                  <a:pt x="362528" y="147781"/>
                  <a:pt x="519546" y="69272"/>
                  <a:pt x="595746" y="5541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43064" y="2340199"/>
            <a:ext cx="1787236" cy="195182"/>
          </a:xfrm>
          <a:custGeom>
            <a:avLst/>
            <a:gdLst>
              <a:gd name="connsiteX0" fmla="*/ 0 w 665018"/>
              <a:gd name="connsiteY0" fmla="*/ 195182 h 195182"/>
              <a:gd name="connsiteX1" fmla="*/ 290945 w 665018"/>
              <a:gd name="connsiteY1" fmla="*/ 1218 h 195182"/>
              <a:gd name="connsiteX2" fmla="*/ 665018 w 665018"/>
              <a:gd name="connsiteY2" fmla="*/ 112054 h 195182"/>
            </a:gdLst>
            <a:ahLst/>
            <a:cxnLst>
              <a:cxn ang="0">
                <a:pos x="connsiteX0" y="connsiteY0"/>
              </a:cxn>
              <a:cxn ang="0">
                <a:pos x="connsiteX1" y="connsiteY1"/>
              </a:cxn>
              <a:cxn ang="0">
                <a:pos x="connsiteX2" y="connsiteY2"/>
              </a:cxn>
            </a:cxnLst>
            <a:rect l="l" t="t" r="r" b="b"/>
            <a:pathLst>
              <a:path w="665018" h="195182">
                <a:moveTo>
                  <a:pt x="0" y="195182"/>
                </a:moveTo>
                <a:cubicBezTo>
                  <a:pt x="90054" y="105127"/>
                  <a:pt x="180109" y="15073"/>
                  <a:pt x="290945" y="1218"/>
                </a:cubicBezTo>
                <a:cubicBezTo>
                  <a:pt x="401781" y="-12637"/>
                  <a:pt x="598054" y="95890"/>
                  <a:pt x="665018" y="112054"/>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2641548" y="1862626"/>
            <a:ext cx="1777767"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0"/>
          </p:cNvCxnSpPr>
          <p:nvPr/>
        </p:nvCxnSpPr>
        <p:spPr>
          <a:xfrm>
            <a:off x="2602525" y="2535381"/>
            <a:ext cx="184053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Line Callout 3 (No Border) 19"/>
              <p:cNvSpPr/>
              <p:nvPr/>
            </p:nvSpPr>
            <p:spPr>
              <a:xfrm>
                <a:off x="2872687" y="912789"/>
                <a:ext cx="665019" cy="306324"/>
              </a:xfrm>
              <a:prstGeom prst="callout3">
                <a:avLst>
                  <a:gd name="adj1" fmla="val 18750"/>
                  <a:gd name="adj2" fmla="val -8333"/>
                  <a:gd name="adj3" fmla="val 18750"/>
                  <a:gd name="adj4" fmla="val -16667"/>
                  <a:gd name="adj5" fmla="val 90954"/>
                  <a:gd name="adj6" fmla="val -65152"/>
                  <a:gd name="adj7" fmla="val 291615"/>
                  <a:gd name="adj8" fmla="val -39014"/>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oMath>
                  </m:oMathPara>
                </a14:m>
                <a:endParaRPr lang="en-US" dirty="0">
                  <a:solidFill>
                    <a:sysClr val="windowText" lastClr="000000"/>
                  </a:solidFill>
                </a:endParaRPr>
              </a:p>
            </p:txBody>
          </p:sp>
        </mc:Choice>
        <mc:Fallback xmlns="">
          <p:sp>
            <p:nvSpPr>
              <p:cNvPr id="20" name="Line Callout 3 (No Border) 19"/>
              <p:cNvSpPr>
                <a:spLocks noRot="1" noChangeAspect="1" noMove="1" noResize="1" noEditPoints="1" noAdjustHandles="1" noChangeArrowheads="1" noChangeShapeType="1" noTextEdit="1"/>
              </p:cNvSpPr>
              <p:nvPr/>
            </p:nvSpPr>
            <p:spPr>
              <a:xfrm>
                <a:off x="2872687" y="912789"/>
                <a:ext cx="665019" cy="306324"/>
              </a:xfrm>
              <a:prstGeom prst="callout3">
                <a:avLst>
                  <a:gd name="adj1" fmla="val 18750"/>
                  <a:gd name="adj2" fmla="val -8333"/>
                  <a:gd name="adj3" fmla="val 18750"/>
                  <a:gd name="adj4" fmla="val -16667"/>
                  <a:gd name="adj5" fmla="val 90954"/>
                  <a:gd name="adj6" fmla="val -65152"/>
                  <a:gd name="adj7" fmla="val 291615"/>
                  <a:gd name="adj8" fmla="val -39014"/>
                </a:avLst>
              </a:prstGeom>
              <a:blipFill rotWithShape="0">
                <a:blip r:embed="rId5"/>
                <a:stretch>
                  <a:fillRect/>
                </a:stretch>
              </a:blipFill>
            </p:spPr>
            <p:txBody>
              <a:bodyPr/>
              <a:lstStyle/>
              <a:p>
                <a:r>
                  <a:rPr lang="en-US">
                    <a:noFill/>
                  </a:rPr>
                  <a:t> </a:t>
                </a:r>
              </a:p>
            </p:txBody>
          </p:sp>
        </mc:Fallback>
      </mc:AlternateContent>
      <p:cxnSp>
        <p:nvCxnSpPr>
          <p:cNvPr id="22" name="Straight Arrow Connector 21"/>
          <p:cNvCxnSpPr/>
          <p:nvPr/>
        </p:nvCxnSpPr>
        <p:spPr>
          <a:xfrm>
            <a:off x="2782633" y="2338641"/>
            <a:ext cx="1510146" cy="155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5858" y="1959984"/>
            <a:ext cx="1083695" cy="369332"/>
          </a:xfrm>
          <a:prstGeom prst="rect">
            <a:avLst/>
          </a:prstGeom>
          <a:noFill/>
        </p:spPr>
        <p:txBody>
          <a:bodyPr wrap="none" rtlCol="0">
            <a:spAutoFit/>
          </a:bodyPr>
          <a:lstStyle/>
          <a:p>
            <a:r>
              <a:rPr lang="en-US" dirty="0">
                <a:ln>
                  <a:solidFill>
                    <a:schemeClr val="bg1"/>
                  </a:solidFill>
                </a:ln>
                <a:solidFill>
                  <a:sysClr val="windowText" lastClr="000000"/>
                </a:solidFill>
              </a:rPr>
              <a:t>Length ‘L’</a:t>
            </a:r>
          </a:p>
        </p:txBody>
      </p:sp>
      <mc:AlternateContent xmlns:mc="http://schemas.openxmlformats.org/markup-compatibility/2006" xmlns:a14="http://schemas.microsoft.com/office/drawing/2010/main">
        <mc:Choice Requires="a14">
          <p:sp>
            <p:nvSpPr>
              <p:cNvPr id="26" name="Line Callout 3 (No Border) 25"/>
              <p:cNvSpPr/>
              <p:nvPr/>
            </p:nvSpPr>
            <p:spPr>
              <a:xfrm>
                <a:off x="4676027" y="912027"/>
                <a:ext cx="665019" cy="306324"/>
              </a:xfrm>
              <a:prstGeom prst="callout3">
                <a:avLst>
                  <a:gd name="adj1" fmla="val 18750"/>
                  <a:gd name="adj2" fmla="val -8333"/>
                  <a:gd name="adj3" fmla="val 18750"/>
                  <a:gd name="adj4" fmla="val -16667"/>
                  <a:gd name="adj5" fmla="val 90954"/>
                  <a:gd name="adj6" fmla="val -65152"/>
                  <a:gd name="adj7" fmla="val 291615"/>
                  <a:gd name="adj8" fmla="val -39014"/>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a:rPr>
                            <m:t>2</m:t>
                          </m:r>
                        </m:sub>
                      </m:sSub>
                    </m:oMath>
                  </m:oMathPara>
                </a14:m>
                <a:endParaRPr lang="en-US" dirty="0">
                  <a:solidFill>
                    <a:sysClr val="windowText" lastClr="000000"/>
                  </a:solidFill>
                </a:endParaRPr>
              </a:p>
            </p:txBody>
          </p:sp>
        </mc:Choice>
        <mc:Fallback xmlns="">
          <p:sp>
            <p:nvSpPr>
              <p:cNvPr id="26" name="Line Callout 3 (No Border) 25"/>
              <p:cNvSpPr>
                <a:spLocks noRot="1" noChangeAspect="1" noMove="1" noResize="1" noEditPoints="1" noAdjustHandles="1" noChangeArrowheads="1" noChangeShapeType="1" noTextEdit="1"/>
              </p:cNvSpPr>
              <p:nvPr/>
            </p:nvSpPr>
            <p:spPr>
              <a:xfrm>
                <a:off x="4676027" y="912027"/>
                <a:ext cx="665019" cy="306324"/>
              </a:xfrm>
              <a:prstGeom prst="callout3">
                <a:avLst>
                  <a:gd name="adj1" fmla="val 18750"/>
                  <a:gd name="adj2" fmla="val -8333"/>
                  <a:gd name="adj3" fmla="val 18750"/>
                  <a:gd name="adj4" fmla="val -16667"/>
                  <a:gd name="adj5" fmla="val 90954"/>
                  <a:gd name="adj6" fmla="val -65152"/>
                  <a:gd name="adj7" fmla="val 291615"/>
                  <a:gd name="adj8" fmla="val -39014"/>
                </a:avLst>
              </a:prstGeom>
              <a:blipFill rotWithShape="0">
                <a:blip r:embed="rId6"/>
                <a:stretch>
                  <a:fillRect/>
                </a:stretch>
              </a:blipFill>
            </p:spPr>
            <p:txBody>
              <a:bodyPr/>
              <a:lstStyle/>
              <a:p>
                <a:r>
                  <a:rPr lang="en-US">
                    <a:noFill/>
                  </a:rPr>
                  <a:t> </a:t>
                </a:r>
              </a:p>
            </p:txBody>
          </p:sp>
        </mc:Fallback>
      </mc:AlternateContent>
      <p:cxnSp>
        <p:nvCxnSpPr>
          <p:cNvPr id="28" name="Straight Arrow Connector 27"/>
          <p:cNvCxnSpPr/>
          <p:nvPr/>
        </p:nvCxnSpPr>
        <p:spPr>
          <a:xfrm>
            <a:off x="815289" y="2937164"/>
            <a:ext cx="1787235"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3065" y="2937164"/>
            <a:ext cx="1787235"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67059" y="2937164"/>
            <a:ext cx="1097288" cy="369332"/>
          </a:xfrm>
          <a:prstGeom prst="rect">
            <a:avLst/>
          </a:prstGeom>
          <a:noFill/>
        </p:spPr>
        <p:txBody>
          <a:bodyPr wrap="none" rtlCol="0">
            <a:spAutoFit/>
          </a:bodyPr>
          <a:lstStyle/>
          <a:p>
            <a:r>
              <a:rPr lang="en-US" dirty="0">
                <a:ln>
                  <a:solidFill>
                    <a:schemeClr val="bg1"/>
                  </a:solidFill>
                </a:ln>
                <a:solidFill>
                  <a:sysClr val="windowText" lastClr="000000"/>
                </a:solidFill>
              </a:rPr>
              <a:t>Length ‘a</a:t>
            </a:r>
            <a:r>
              <a:rPr lang="en-US" dirty="0">
                <a:solidFill>
                  <a:sysClr val="windowText" lastClr="000000"/>
                </a:solidFill>
              </a:rPr>
              <a:t>’</a:t>
            </a:r>
          </a:p>
        </p:txBody>
      </p:sp>
      <p:sp>
        <p:nvSpPr>
          <p:cNvPr id="33" name="TextBox 32"/>
          <p:cNvSpPr txBox="1"/>
          <p:nvPr/>
        </p:nvSpPr>
        <p:spPr>
          <a:xfrm>
            <a:off x="4794834" y="2937164"/>
            <a:ext cx="1114151" cy="369332"/>
          </a:xfrm>
          <a:prstGeom prst="rect">
            <a:avLst/>
          </a:prstGeom>
          <a:noFill/>
        </p:spPr>
        <p:txBody>
          <a:bodyPr wrap="none" rtlCol="0">
            <a:spAutoFit/>
          </a:bodyPr>
          <a:lstStyle/>
          <a:p>
            <a:r>
              <a:rPr lang="en-US" dirty="0">
                <a:ln>
                  <a:solidFill>
                    <a:schemeClr val="bg1"/>
                  </a:solidFill>
                </a:ln>
                <a:solidFill>
                  <a:sysClr val="windowText" lastClr="000000"/>
                </a:solidFill>
              </a:rPr>
              <a:t>Length ‘b’</a:t>
            </a:r>
          </a:p>
        </p:txBody>
      </p:sp>
    </p:spTree>
    <p:extLst>
      <p:ext uri="{BB962C8B-B14F-4D97-AF65-F5344CB8AC3E}">
        <p14:creationId xmlns:p14="http://schemas.microsoft.com/office/powerpoint/2010/main" val="161280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Goals and Plans</a:t>
            </a:r>
          </a:p>
        </p:txBody>
      </p:sp>
      <p:sp>
        <p:nvSpPr>
          <p:cNvPr id="3" name="Content Placeholder 2"/>
          <p:cNvSpPr>
            <a:spLocks noGrp="1"/>
          </p:cNvSpPr>
          <p:nvPr>
            <p:ph idx="1"/>
          </p:nvPr>
        </p:nvSpPr>
        <p:spPr>
          <a:xfrm>
            <a:off x="685801" y="2142067"/>
            <a:ext cx="10131425" cy="2934899"/>
          </a:xfrm>
        </p:spPr>
        <p:txBody>
          <a:bodyPr>
            <a:normAutofit/>
          </a:bodyPr>
          <a:lstStyle/>
          <a:p>
            <a:r>
              <a:rPr lang="en-US" dirty="0"/>
              <a:t>Lase through the Electro – Optic Modulator to create side bands.</a:t>
            </a:r>
          </a:p>
          <a:p>
            <a:r>
              <a:rPr lang="en-US" dirty="0"/>
              <a:t>Lock The Cavity to the TEM00 Mode.</a:t>
            </a:r>
          </a:p>
          <a:p>
            <a:r>
              <a:rPr lang="en-US" dirty="0"/>
              <a:t>Create a feedback signal from the cavity to the laser.</a:t>
            </a:r>
          </a:p>
          <a:p>
            <a:r>
              <a:rPr lang="en-US" dirty="0"/>
              <a:t>Use new laser to model cavity dynamical systems.</a:t>
            </a:r>
          </a:p>
          <a:p>
            <a:endParaRPr lang="en-US" dirty="0"/>
          </a:p>
        </p:txBody>
      </p:sp>
    </p:spTree>
    <p:extLst>
      <p:ext uri="{BB962C8B-B14F-4D97-AF65-F5344CB8AC3E}">
        <p14:creationId xmlns:p14="http://schemas.microsoft.com/office/powerpoint/2010/main" val="344392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pPr marL="0" indent="0">
              <a:buNone/>
            </a:pPr>
            <a:r>
              <a:rPr lang="en-US" dirty="0"/>
              <a:t>Big thanks to the NASA Space Grant for allowing me to further my research, as well as the help from:</a:t>
            </a:r>
          </a:p>
          <a:p>
            <a:r>
              <a:rPr lang="en-US" dirty="0"/>
              <a:t>Dr. </a:t>
            </a:r>
            <a:r>
              <a:rPr lang="en-US" dirty="0" err="1"/>
              <a:t>Andri</a:t>
            </a:r>
            <a:r>
              <a:rPr lang="en-US" dirty="0"/>
              <a:t> </a:t>
            </a:r>
            <a:r>
              <a:rPr lang="en-US" dirty="0" err="1"/>
              <a:t>Gretarsson</a:t>
            </a:r>
            <a:endParaRPr lang="en-US" dirty="0"/>
          </a:p>
          <a:p>
            <a:r>
              <a:rPr lang="en-US" dirty="0"/>
              <a:t>Elizabeth </a:t>
            </a:r>
            <a:r>
              <a:rPr lang="en-US" dirty="0" err="1"/>
              <a:t>Gretarsson</a:t>
            </a:r>
            <a:endParaRPr lang="en-US" dirty="0"/>
          </a:p>
          <a:p>
            <a:r>
              <a:rPr lang="en-US" dirty="0"/>
              <a:t>Marina </a:t>
            </a:r>
            <a:r>
              <a:rPr lang="en-US" dirty="0" err="1"/>
              <a:t>Koepke</a:t>
            </a:r>
            <a:endParaRPr lang="en-US" dirty="0"/>
          </a:p>
          <a:p>
            <a:r>
              <a:rPr lang="en-US" dirty="0"/>
              <a:t>Embry Riddle Aeronautical University</a:t>
            </a:r>
          </a:p>
        </p:txBody>
      </p:sp>
    </p:spTree>
    <p:extLst>
      <p:ext uri="{BB962C8B-B14F-4D97-AF65-F5344CB8AC3E}">
        <p14:creationId xmlns:p14="http://schemas.microsoft.com/office/powerpoint/2010/main" val="173511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[1] Eric D Black, “An introduction to Pound-</a:t>
            </a:r>
            <a:r>
              <a:rPr lang="en-US" dirty="0" err="1"/>
              <a:t>Drever</a:t>
            </a:r>
            <a:r>
              <a:rPr lang="en-US" dirty="0"/>
              <a:t>-Hall laser frequency stabilization”, American Journal of Physics 69, 79, Jan. 2001.</a:t>
            </a:r>
          </a:p>
          <a:p>
            <a:r>
              <a:rPr lang="en-US" dirty="0"/>
              <a:t>[2] Marina </a:t>
            </a:r>
            <a:r>
              <a:rPr lang="en-US" dirty="0" err="1"/>
              <a:t>Koepke</a:t>
            </a:r>
            <a:r>
              <a:rPr lang="en-US" dirty="0"/>
              <a:t> ,“Pound-</a:t>
            </a:r>
            <a:r>
              <a:rPr lang="en-US" dirty="0" err="1"/>
              <a:t>Drever</a:t>
            </a:r>
            <a:r>
              <a:rPr lang="en-US" dirty="0"/>
              <a:t>-Hall Laser Stabilization” ,Embry Riddle Aeronautical University</a:t>
            </a:r>
            <a:br>
              <a:rPr lang="en-US" dirty="0"/>
            </a:br>
            <a:r>
              <a:rPr lang="en-US" dirty="0"/>
              <a:t>Nov. 6 2015</a:t>
            </a:r>
          </a:p>
          <a:p>
            <a:r>
              <a:rPr lang="en-US" dirty="0"/>
              <a:t>[3] </a:t>
            </a:r>
            <a:r>
              <a:rPr lang="en-US" dirty="0" err="1"/>
              <a:t>Paschotta</a:t>
            </a:r>
            <a:r>
              <a:rPr lang="en-US" dirty="0"/>
              <a:t>, Dr. </a:t>
            </a:r>
            <a:r>
              <a:rPr lang="en-US" dirty="0" err="1"/>
              <a:t>Rüdiger</a:t>
            </a:r>
            <a:r>
              <a:rPr lang="en-US" dirty="0"/>
              <a:t>. "Acousto-optic Modulators." </a:t>
            </a:r>
            <a:r>
              <a:rPr lang="en-US" i="1" dirty="0"/>
              <a:t>Encyclopedia of Laser Physics and Technology - Acousto-optic Modulators, AOM, Bragg Cells</a:t>
            </a:r>
            <a:r>
              <a:rPr lang="en-US" dirty="0"/>
              <a:t>. </a:t>
            </a:r>
            <a:r>
              <a:rPr lang="en-US" dirty="0" err="1"/>
              <a:t>N.p</a:t>
            </a:r>
            <a:r>
              <a:rPr lang="en-US" dirty="0"/>
              <a:t>., 20 Feb. 2017. Web. 07 Apr. 2017.</a:t>
            </a:r>
          </a:p>
          <a:p>
            <a:r>
              <a:rPr lang="en-US" dirty="0"/>
              <a:t>Bennett, Charles </a:t>
            </a:r>
            <a:r>
              <a:rPr lang="en-US" dirty="0" err="1"/>
              <a:t>Aycock</a:t>
            </a:r>
            <a:r>
              <a:rPr lang="en-US" dirty="0"/>
              <a:t>. </a:t>
            </a:r>
            <a:r>
              <a:rPr lang="en-US" i="1" dirty="0"/>
              <a:t>Principles of Physical Optics</a:t>
            </a:r>
            <a:r>
              <a:rPr lang="en-US" dirty="0"/>
              <a:t>. Hoboken (N.J.): Wiley, 2008. Print.</a:t>
            </a:r>
          </a:p>
        </p:txBody>
      </p:sp>
    </p:spTree>
    <p:extLst>
      <p:ext uri="{BB962C8B-B14F-4D97-AF65-F5344CB8AC3E}">
        <p14:creationId xmlns:p14="http://schemas.microsoft.com/office/powerpoint/2010/main" val="118423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Pond-</a:t>
            </a:r>
            <a:r>
              <a:rPr lang="en-US" dirty="0" err="1"/>
              <a:t>drever</a:t>
            </a:r>
            <a:r>
              <a:rPr lang="en-US" dirty="0"/>
              <a:t>-hall</a:t>
            </a:r>
          </a:p>
        </p:txBody>
      </p:sp>
      <p:sp>
        <p:nvSpPr>
          <p:cNvPr id="3" name="Content Placeholder 2"/>
          <p:cNvSpPr>
            <a:spLocks noGrp="1"/>
          </p:cNvSpPr>
          <p:nvPr>
            <p:ph idx="1"/>
          </p:nvPr>
        </p:nvSpPr>
        <p:spPr>
          <a:xfrm>
            <a:off x="685801" y="1776845"/>
            <a:ext cx="10131425" cy="1749136"/>
          </a:xfrm>
        </p:spPr>
        <p:txBody>
          <a:bodyPr/>
          <a:lstStyle/>
          <a:p>
            <a:pPr marL="0" indent="0">
              <a:buNone/>
            </a:pPr>
            <a:r>
              <a:rPr lang="en-US" dirty="0"/>
              <a:t>The Pound-</a:t>
            </a:r>
            <a:r>
              <a:rPr lang="en-US" dirty="0" err="1"/>
              <a:t>Drever</a:t>
            </a:r>
            <a:r>
              <a:rPr lang="en-US" dirty="0"/>
              <a:t>-Hall method is a technique used to improve the stability of the laser. The general idea behind this method is simple. A laser is fed into a </a:t>
            </a:r>
            <a:r>
              <a:rPr lang="en-US" dirty="0" err="1"/>
              <a:t>Fabry</a:t>
            </a:r>
            <a:r>
              <a:rPr lang="en-US" dirty="0"/>
              <a:t>-Perot cavity where it is measured and then fed back into the laser to suppress the frequency fluctuations. </a:t>
            </a:r>
          </a:p>
        </p:txBody>
      </p:sp>
      <p:pic>
        <p:nvPicPr>
          <p:cNvPr id="1026" name="Picture 2" descr="Image result for pound-drever-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36" y="3335215"/>
            <a:ext cx="4815010" cy="34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37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750</TotalTime>
  <Words>999</Words>
  <Application>Microsoft Office PowerPoint</Application>
  <PresentationFormat>Widescreen</PresentationFormat>
  <Paragraphs>65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Celestial</vt:lpstr>
      <vt:lpstr>Laser Frequency Stabilization</vt:lpstr>
      <vt:lpstr>Introduction</vt:lpstr>
      <vt:lpstr>Initial Setup</vt:lpstr>
      <vt:lpstr>Acusto-Optic Modulator</vt:lpstr>
      <vt:lpstr>Lasing through the AOM</vt:lpstr>
      <vt:lpstr>Future Goals and Plans</vt:lpstr>
      <vt:lpstr>Acknowledgements</vt:lpstr>
      <vt:lpstr>References</vt:lpstr>
      <vt:lpstr>Pond-drever-hall</vt:lpstr>
      <vt:lpstr>The cavity</vt:lpstr>
    </vt:vector>
  </TitlesOfParts>
  <Company>ERAU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Frequency Stabilzation</dc:title>
  <dc:creator>Mullins, Rob D.</dc:creator>
  <cp:lastModifiedBy>Rob Mullins</cp:lastModifiedBy>
  <cp:revision>46</cp:revision>
  <dcterms:created xsi:type="dcterms:W3CDTF">2017-04-06T23:07:04Z</dcterms:created>
  <dcterms:modified xsi:type="dcterms:W3CDTF">2017-04-08T05:28:29Z</dcterms:modified>
</cp:coreProperties>
</file>